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322" r:id="rId3"/>
    <p:sldId id="333" r:id="rId4"/>
    <p:sldId id="323" r:id="rId5"/>
    <p:sldId id="324" r:id="rId6"/>
    <p:sldId id="325" r:id="rId7"/>
    <p:sldId id="334" r:id="rId8"/>
    <p:sldId id="328" r:id="rId9"/>
    <p:sldId id="329" r:id="rId10"/>
    <p:sldId id="274" r:id="rId11"/>
    <p:sldId id="332" r:id="rId12"/>
    <p:sldId id="301" r:id="rId13"/>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0" autoAdjust="0"/>
    <p:restoredTop sz="94580"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08B0F-64B3-48F4-B119-A7EEF71C78D8}" type="datetimeFigureOut">
              <a:rPr lang="bg-BG" smtClean="0"/>
              <a:pPr/>
              <a:t>22.10.2018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86CE4-0821-4ADF-BE16-B6119DF44014}" type="slidenum">
              <a:rPr lang="bg-BG" smtClean="0"/>
              <a:pPr/>
              <a:t>‹#›</a:t>
            </a:fld>
            <a:endParaRPr lang="bg-BG"/>
          </a:p>
        </p:txBody>
      </p:sp>
    </p:spTree>
    <p:extLst>
      <p:ext uri="{BB962C8B-B14F-4D97-AF65-F5344CB8AC3E}">
        <p14:creationId xmlns:p14="http://schemas.microsoft.com/office/powerpoint/2010/main" val="9703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a:t>
            </a:fld>
            <a:endParaRPr lang="bg-BG"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11</a:t>
            </a:fld>
            <a:endParaRPr lang="bg-BG"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72EB81-9B5D-48EF-ACB3-3D37756BA534}" type="slidenum">
              <a:rPr lang="bg-BG" altLang="en-US" smtClean="0"/>
              <a:pPr eaLnBrk="1" hangingPunct="1"/>
              <a:t>12</a:t>
            </a:fld>
            <a:endParaRPr lang="bg-BG"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7068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311741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5840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91154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418127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27672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20391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4251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18653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335072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22.10.2018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val="14665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1E21-10EA-452C-ABD6-CB14A26D7735}" type="datetimeFigureOut">
              <a:rPr lang="bg-BG" smtClean="0"/>
              <a:pPr/>
              <a:t>22.10.2018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D5A48-CDC4-4BAB-B508-8ED8899E6E65}" type="slidenum">
              <a:rPr lang="bg-BG" smtClean="0"/>
              <a:pPr/>
              <a:t>‹#›</a:t>
            </a:fld>
            <a:endParaRPr lang="bg-BG"/>
          </a:p>
        </p:txBody>
      </p:sp>
    </p:spTree>
    <p:extLst>
      <p:ext uri="{BB962C8B-B14F-4D97-AF65-F5344CB8AC3E}">
        <p14:creationId xmlns:p14="http://schemas.microsoft.com/office/powerpoint/2010/main" val="1605812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628775"/>
            <a:ext cx="6834187" cy="2376488"/>
          </a:xfrm>
        </p:spPr>
        <p:txBody>
          <a:bodyPr>
            <a:noAutofit/>
          </a:bodyPr>
          <a:lstStyle/>
          <a:p>
            <a:pPr>
              <a:defRPr/>
            </a:pPr>
            <a:r>
              <a:rPr lang="en-US" sz="2400" b="1" dirty="0" smtClean="0">
                <a:solidFill>
                  <a:srgbClr val="002060"/>
                </a:solidFill>
                <a:effectLst>
                  <a:outerShdw blurRad="38100" dist="38100" dir="2700000" algn="tl">
                    <a:srgbClr val="C0C0C0"/>
                  </a:outerShdw>
                </a:effectLst>
              </a:rPr>
              <a:t>GOSCIENCE TRAINING:</a:t>
            </a:r>
            <a:br>
              <a:rPr lang="en-US" sz="2400" b="1" dirty="0" smtClean="0">
                <a:solidFill>
                  <a:srgbClr val="002060"/>
                </a:solidFill>
                <a:effectLst>
                  <a:outerShdw blurRad="38100" dist="38100" dir="2700000" algn="tl">
                    <a:srgbClr val="C0C0C0"/>
                  </a:outerShdw>
                </a:effectLst>
              </a:rPr>
            </a:br>
            <a:r>
              <a:rPr lang="en-US" sz="2400" b="1" dirty="0" smtClean="0">
                <a:solidFill>
                  <a:srgbClr val="002060"/>
                </a:solidFill>
                <a:effectLst>
                  <a:outerShdw blurRad="38100" dist="38100" dir="2700000" algn="tl">
                    <a:srgbClr val="C0C0C0"/>
                  </a:outerShdw>
                </a:effectLst>
              </a:rPr>
              <a:t>ENHANCING COMPREHENSION IN SCIENCE EDUCATION</a:t>
            </a:r>
            <a:br>
              <a:rPr lang="en-US" sz="2400" b="1" dirty="0" smtClean="0">
                <a:solidFill>
                  <a:srgbClr val="002060"/>
                </a:solidFill>
                <a:effectLst>
                  <a:outerShdw blurRad="38100" dist="38100" dir="2700000" algn="tl">
                    <a:srgbClr val="C0C0C0"/>
                  </a:outerShdw>
                </a:effectLst>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endParaRPr lang="bg-BG" altLang="en-US" sz="2400" b="1" dirty="0" smtClean="0">
              <a:solidFill>
                <a:srgbClr val="002060"/>
              </a:solidFill>
              <a:latin typeface="Arial" charset="0"/>
            </a:endParaRPr>
          </a:p>
        </p:txBody>
      </p:sp>
      <p:sp>
        <p:nvSpPr>
          <p:cNvPr id="3075" name="Rectangle 3"/>
          <p:cNvSpPr>
            <a:spLocks noGrp="1" noChangeArrowheads="1"/>
          </p:cNvSpPr>
          <p:nvPr>
            <p:ph type="subTitle" idx="1"/>
          </p:nvPr>
        </p:nvSpPr>
        <p:spPr>
          <a:xfrm>
            <a:off x="1403350" y="3429000"/>
            <a:ext cx="6400800" cy="2497138"/>
          </a:xfrm>
        </p:spPr>
        <p:txBody>
          <a:bodyPr/>
          <a:lstStyle/>
          <a:p>
            <a:pPr>
              <a:defRPr/>
            </a:pPr>
            <a:r>
              <a:rPr lang="lv-LV" dirty="0" smtClean="0">
                <a:solidFill>
                  <a:srgbClr val="002060"/>
                </a:solidFill>
              </a:rPr>
              <a:t>Methods and instruments for enhancing comprehension in science education </a:t>
            </a:r>
            <a:r>
              <a:rPr lang="bg-BG" sz="1800" b="1" dirty="0" smtClean="0">
                <a:solidFill>
                  <a:srgbClr val="002060"/>
                </a:solidFill>
                <a:effectLst>
                  <a:outerShdw blurRad="38100" dist="38100" dir="2700000" algn="tl">
                    <a:srgbClr val="C0C0C0"/>
                  </a:outerShdw>
                </a:effectLst>
              </a:rPr>
              <a:t> </a:t>
            </a:r>
            <a:endParaRPr lang="en-US" sz="1800" b="1" dirty="0" smtClean="0">
              <a:solidFill>
                <a:srgbClr val="002060"/>
              </a:solidFill>
              <a:effectLst>
                <a:outerShdw blurRad="38100" dist="38100" dir="2700000" algn="tl">
                  <a:srgbClr val="C0C0C0"/>
                </a:outerShdw>
              </a:effectLst>
            </a:endParaRPr>
          </a:p>
          <a:p>
            <a:pPr>
              <a:defRPr/>
            </a:pPr>
            <a:endParaRPr lang="en-US" altLang="en-US" sz="2900" b="1" dirty="0" smtClean="0">
              <a:solidFill>
                <a:srgbClr val="002060"/>
              </a:solidFill>
              <a:effectLst>
                <a:outerShdw blurRad="38100" dist="38100" dir="2700000" algn="tl">
                  <a:srgbClr val="C0C0C0"/>
                </a:outerShdw>
              </a:effectLst>
              <a:latin typeface="Garamond" pitchFamily="18" charset="0"/>
            </a:endParaRPr>
          </a:p>
          <a:p>
            <a:pPr eaLnBrk="1" hangingPunct="1">
              <a:defRPr/>
            </a:pPr>
            <a:r>
              <a:rPr lang="en-US" altLang="en-US" sz="1800" b="1" dirty="0" smtClean="0">
                <a:solidFill>
                  <a:srgbClr val="002060"/>
                </a:solidFill>
                <a:effectLst>
                  <a:outerShdw blurRad="38100" dist="38100" dir="2700000" algn="tl">
                    <a:srgbClr val="C0C0C0"/>
                  </a:outerShdw>
                </a:effectLst>
              </a:rPr>
              <a:t>22-26 October 2018, Vidin, Bulgaria</a:t>
            </a:r>
            <a:endParaRPr lang="bg-BG" altLang="en-US" sz="1800" b="1" dirty="0">
              <a:solidFill>
                <a:srgbClr val="002060"/>
              </a:solidFill>
              <a:effectLst>
                <a:outerShdw blurRad="38100" dist="38100" dir="2700000" algn="tl">
                  <a:srgbClr val="C0C0C0"/>
                </a:outerShdw>
              </a:effectLst>
            </a:endParaRPr>
          </a:p>
          <a:p>
            <a:pPr algn="r" eaLnBrk="1" hangingPunct="1">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rgbClr val="002060"/>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rgbClr val="002060"/>
                </a:solidFill>
                <a:effectLst>
                  <a:outerShdw blurRad="38100" dist="38100" dir="2700000" algn="tl">
                    <a:srgbClr val="C0C0C0"/>
                  </a:outerShdw>
                </a:effectLst>
              </a:rPr>
              <a:t>2017-1-BG01-KA201-036209</a:t>
            </a:r>
            <a:endParaRPr lang="bg-BG" b="1" dirty="0">
              <a:solidFill>
                <a:srgbClr val="002060"/>
              </a:solidFill>
              <a:effectLst>
                <a:outerShdw blurRad="38100" dist="38100" dir="2700000" algn="tl">
                  <a:srgbClr val="C0C0C0"/>
                </a:outerShdw>
              </a:effectLst>
            </a:endParaRPr>
          </a:p>
        </p:txBody>
      </p:sp>
    </p:spTree>
    <p:extLst>
      <p:ext uri="{BB962C8B-B14F-4D97-AF65-F5344CB8AC3E}">
        <p14:creationId xmlns:p14="http://schemas.microsoft.com/office/powerpoint/2010/main" val="26804452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empty concept map"/>
          <p:cNvPicPr>
            <a:picLocks noChangeAspect="1" noChangeArrowheads="1"/>
          </p:cNvPicPr>
          <p:nvPr/>
        </p:nvPicPr>
        <p:blipFill>
          <a:blip r:embed="rId2" cstate="print"/>
          <a:srcRect/>
          <a:stretch>
            <a:fillRect/>
          </a:stretch>
        </p:blipFill>
        <p:spPr bwMode="auto">
          <a:xfrm>
            <a:off x="1340616" y="908720"/>
            <a:ext cx="6759776" cy="4725152"/>
          </a:xfrm>
          <a:prstGeom prst="rect">
            <a:avLst/>
          </a:prstGeom>
          <a:noFill/>
        </p:spPr>
      </p:pic>
    </p:spTree>
    <p:extLst>
      <p:ext uri="{BB962C8B-B14F-4D97-AF65-F5344CB8AC3E}">
        <p14:creationId xmlns:p14="http://schemas.microsoft.com/office/powerpoint/2010/main" val="160672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827584" y="1988840"/>
            <a:ext cx="7920880" cy="2713038"/>
          </a:xfrm>
        </p:spPr>
        <p:txBody>
          <a:bodyPr>
            <a:normAutofit fontScale="70000" lnSpcReduction="20000"/>
          </a:bodyPr>
          <a:lstStyle/>
          <a:p>
            <a:pPr>
              <a:defRPr/>
            </a:pPr>
            <a:r>
              <a:rPr lang="en-US" altLang="en-US" sz="6600" b="1" i="1" dirty="0" smtClean="0">
                <a:solidFill>
                  <a:srgbClr val="002060"/>
                </a:solidFill>
                <a:effectLst>
                  <a:outerShdw blurRad="38100" dist="38100" dir="2700000" algn="tl">
                    <a:srgbClr val="C0C0C0"/>
                  </a:outerShdw>
                </a:effectLst>
                <a:latin typeface="Arial" charset="0"/>
              </a:rPr>
              <a:t>GOSCIENCE.EU</a:t>
            </a:r>
          </a:p>
          <a:p>
            <a:pPr>
              <a:defRPr/>
            </a:pPr>
            <a:endParaRPr lang="en-US" altLang="en-US" sz="6600" b="1" i="1" dirty="0" smtClean="0">
              <a:solidFill>
                <a:srgbClr val="002060"/>
              </a:solidFill>
              <a:effectLst>
                <a:outerShdw blurRad="38100" dist="38100" dir="2700000" algn="tl">
                  <a:srgbClr val="C0C0C0"/>
                </a:outerShdw>
              </a:effectLst>
              <a:latin typeface="Arial" charset="0"/>
            </a:endParaRPr>
          </a:p>
          <a:p>
            <a:pPr>
              <a:defRPr/>
            </a:pPr>
            <a:r>
              <a:rPr lang="en-US" altLang="en-US" sz="6600" b="1" i="1" dirty="0" smtClean="0">
                <a:solidFill>
                  <a:srgbClr val="002060"/>
                </a:solidFill>
                <a:effectLst>
                  <a:outerShdw blurRad="38100" dist="38100" dir="2700000" algn="tl">
                    <a:srgbClr val="C0C0C0"/>
                  </a:outerShdw>
                </a:effectLst>
                <a:latin typeface="Arial" charset="0"/>
              </a:rPr>
              <a:t>https://www.facebook.com/goscienceproject/</a:t>
            </a:r>
          </a:p>
          <a:p>
            <a:pPr>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chemeClr val="accent4">
                  <a:lumMod val="50000"/>
                </a:schemeClr>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chemeClr val="accent4">
                    <a:lumMod val="50000"/>
                  </a:schemeClr>
                </a:solidFill>
                <a:effectLst>
                  <a:outerShdw blurRad="38100" dist="38100" dir="2700000" algn="tl">
                    <a:srgbClr val="C0C0C0"/>
                  </a:outerShdw>
                </a:effectLst>
              </a:rPr>
              <a:t>2017-1-BG01-KA201-036209</a:t>
            </a:r>
            <a:endParaRPr lang="bg-BG" b="1" dirty="0">
              <a:solidFill>
                <a:schemeClr val="accent4">
                  <a:lumMod val="50000"/>
                </a:schemeClr>
              </a:solidFill>
              <a:effectLst>
                <a:outerShdw blurRad="38100" dist="38100" dir="2700000" algn="tl">
                  <a:srgbClr val="C0C0C0"/>
                </a:outerShdw>
              </a:effectLst>
            </a:endParaRPr>
          </a:p>
        </p:txBody>
      </p:sp>
    </p:spTree>
    <p:extLst>
      <p:ext uri="{BB962C8B-B14F-4D97-AF65-F5344CB8AC3E}">
        <p14:creationId xmlns:p14="http://schemas.microsoft.com/office/powerpoint/2010/main" val="31278148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3200" b="1" dirty="0" smtClean="0">
              <a:solidFill>
                <a:schemeClr val="accent4">
                  <a:lumMod val="50000"/>
                </a:schemeClr>
              </a:solidFill>
              <a:latin typeface="Arial" charset="0"/>
            </a:endParaRPr>
          </a:p>
          <a:p>
            <a:pPr algn="ctr" eaLnBrk="1" hangingPunct="1">
              <a:buFont typeface="Wingdings" pitchFamily="2" charset="2"/>
              <a:buNone/>
              <a:defRPr/>
            </a:pPr>
            <a:r>
              <a:rPr lang="en-US" altLang="en-US" sz="3200" b="1" dirty="0" smtClean="0">
                <a:solidFill>
                  <a:srgbClr val="002060"/>
                </a:solidFill>
                <a:latin typeface="+mj-lt"/>
              </a:rPr>
              <a:t>Thank you for your attention</a:t>
            </a:r>
            <a:r>
              <a:rPr lang="bg-BG" altLang="en-US" sz="3200" b="1" dirty="0" smtClean="0">
                <a:solidFill>
                  <a:srgbClr val="002060"/>
                </a:solidFill>
                <a:latin typeface="+mj-lt"/>
              </a:rPr>
              <a:t>!</a:t>
            </a: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1000" b="1" dirty="0" smtClean="0">
              <a:solidFill>
                <a:srgbClr val="002060"/>
              </a:solidFill>
              <a:latin typeface="+mj-lt"/>
            </a:endParaRPr>
          </a:p>
          <a:p>
            <a:pPr marL="0" indent="0" algn="ctr">
              <a:buFont typeface="Wingdings" pitchFamily="2" charset="2"/>
              <a:buNone/>
              <a:defRPr/>
            </a:pPr>
            <a:r>
              <a:rPr lang="bg-BG" sz="1000" dirty="0" smtClean="0">
                <a:solidFill>
                  <a:srgbClr val="002060"/>
                </a:solidFill>
                <a:latin typeface="Arial" charset="0"/>
                <a:cs typeface="Arial" charset="0"/>
              </a:rPr>
              <a:t>„</a:t>
            </a:r>
            <a:r>
              <a:rPr lang="en-US" sz="1000" dirty="0" smtClean="0">
                <a:solidFill>
                  <a:srgbClr val="002060"/>
                </a:solidFill>
                <a:latin typeface="Arial" charset="0"/>
                <a:cs typeface="Arial" charset="0"/>
              </a:rPr>
              <a:t>This project has been funded with support from the European Commission.</a:t>
            </a:r>
          </a:p>
          <a:p>
            <a:pPr marL="0" indent="0" algn="ctr">
              <a:buFont typeface="Wingdings" pitchFamily="2" charset="2"/>
              <a:buNone/>
              <a:defRPr/>
            </a:pPr>
            <a:r>
              <a:rPr lang="en-US" sz="1000" dirty="0" smtClean="0">
                <a:solidFill>
                  <a:srgbClr val="002060"/>
                </a:solidFill>
                <a:latin typeface="Arial" charset="0"/>
                <a:cs typeface="Arial" charset="0"/>
              </a:rPr>
              <a:t>This publication [communication] reflects the views only of the author, and the</a:t>
            </a:r>
          </a:p>
          <a:p>
            <a:pPr marL="0" indent="0" algn="ctr">
              <a:buFont typeface="Wingdings" pitchFamily="2" charset="2"/>
              <a:buNone/>
              <a:defRPr/>
            </a:pPr>
            <a:r>
              <a:rPr lang="en-US" sz="1000" dirty="0" smtClean="0">
                <a:solidFill>
                  <a:srgbClr val="002060"/>
                </a:solidFill>
                <a:latin typeface="Arial" charset="0"/>
                <a:cs typeface="Arial" charset="0"/>
              </a:rPr>
              <a:t>Commission cannot be held responsible for any use which may be made of the</a:t>
            </a:r>
          </a:p>
          <a:p>
            <a:pPr marL="0" indent="0" algn="ctr">
              <a:buFont typeface="Wingdings" pitchFamily="2" charset="2"/>
              <a:buNone/>
              <a:defRPr/>
            </a:pPr>
            <a:r>
              <a:rPr lang="en-US" sz="1000" dirty="0" smtClean="0">
                <a:solidFill>
                  <a:srgbClr val="002060"/>
                </a:solidFill>
                <a:latin typeface="Arial" charset="0"/>
                <a:cs typeface="Arial" charset="0"/>
              </a:rPr>
              <a:t>information contained therein</a:t>
            </a:r>
            <a:r>
              <a:rPr lang="bg-BG" sz="1000" dirty="0" smtClean="0">
                <a:solidFill>
                  <a:srgbClr val="002060"/>
                </a:solidFill>
                <a:latin typeface="Arial" charset="0"/>
                <a:cs typeface="Arial" charset="0"/>
              </a:rPr>
              <a:t>.”</a:t>
            </a:r>
          </a:p>
          <a:p>
            <a:pPr algn="ctr" eaLnBrk="1" hangingPunct="1">
              <a:buFont typeface="Wingdings" pitchFamily="2" charset="2"/>
              <a:buNone/>
              <a:defRPr/>
            </a:pPr>
            <a:endParaRPr lang="bg-BG" altLang="en-US" sz="3200" b="1" dirty="0" smtClean="0">
              <a:solidFill>
                <a:schemeClr val="accent4">
                  <a:lumMod val="50000"/>
                </a:schemeClr>
              </a:solidFill>
              <a:latin typeface="+mj-lt"/>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p:txBody>
      </p:sp>
    </p:spTree>
    <p:extLst>
      <p:ext uri="{BB962C8B-B14F-4D97-AF65-F5344CB8AC3E}">
        <p14:creationId xmlns:p14="http://schemas.microsoft.com/office/powerpoint/2010/main" val="712749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Use of analogies and metaphors </a:t>
            </a:r>
            <a:endParaRPr lang="bg-BG"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bg-BG" dirty="0" smtClean="0"/>
              <a:t>An analogy is a similarity between concepts. Analogies can help students build conceptual bridges between what is familiar and what is new. </a:t>
            </a:r>
            <a:endParaRPr lang="en-US" dirty="0" smtClean="0"/>
          </a:p>
          <a:p>
            <a:endParaRPr lang="bg-BG" dirty="0" smtClean="0"/>
          </a:p>
          <a:p>
            <a:r>
              <a:rPr lang="bg-BG" dirty="0" smtClean="0"/>
              <a:t>Analogies can serve as early “mental models” that students can use to form limited but meaningful understandings of complex concepts. </a:t>
            </a:r>
          </a:p>
          <a:p>
            <a:r>
              <a:rPr lang="bg-BG" dirty="0" smtClean="0"/>
              <a:t>When students study new concepts, meaningful learning proceeds when they find and visualise connections between a newly taught context and what they already know. This is especially important in inquiry learning where connections are built between familiar and non-intuitive science contexts.</a:t>
            </a:r>
            <a:r>
              <a:rPr lang="en-US" dirty="0" smtClean="0"/>
              <a:t> </a:t>
            </a:r>
            <a:r>
              <a:rPr lang="bg-BG" dirty="0" smtClean="0">
                <a:solidFill>
                  <a:srgbClr val="C00000"/>
                </a:solidFill>
              </a:rPr>
              <a:t>If the analogies are appropriate, they promote concept learning because they encourage students to build links between past familiar knowledge and experiences and new contexts and problems.</a:t>
            </a:r>
          </a:p>
        </p:txBody>
      </p:sp>
    </p:spTree>
    <p:extLst>
      <p:ext uri="{BB962C8B-B14F-4D97-AF65-F5344CB8AC3E}">
        <p14:creationId xmlns:p14="http://schemas.microsoft.com/office/powerpoint/2010/main" val="3622807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Use of analogies and metaphors </a:t>
            </a:r>
            <a:endParaRPr lang="bg-BG" dirty="0">
              <a:solidFill>
                <a:srgbClr val="002060"/>
              </a:solidFill>
            </a:endParaRPr>
          </a:p>
        </p:txBody>
      </p:sp>
      <p:sp>
        <p:nvSpPr>
          <p:cNvPr id="3" name="Content Placeholder 2"/>
          <p:cNvSpPr>
            <a:spLocks noGrp="1"/>
          </p:cNvSpPr>
          <p:nvPr>
            <p:ph idx="1"/>
          </p:nvPr>
        </p:nvSpPr>
        <p:spPr/>
        <p:txBody>
          <a:bodyPr>
            <a:normAutofit/>
          </a:bodyPr>
          <a:lstStyle/>
          <a:p>
            <a:r>
              <a:rPr lang="bg-BG" sz="2000" dirty="0" smtClean="0"/>
              <a:t>An analogy is a comparison of the similarities of two concepts. </a:t>
            </a:r>
            <a:endParaRPr lang="en-US" sz="2000" dirty="0" smtClean="0"/>
          </a:p>
          <a:p>
            <a:r>
              <a:rPr lang="bg-BG" sz="2000" dirty="0" smtClean="0"/>
              <a:t>The familiar concept is called the analogue concept and the unfamiliar one the target concept. Both the analogue and the target have features (also called attributes). If the analogue and the target share similar features, an analogy can be drawn between them. A systematic comparison, verbally or visually, between the features of the analogue and target is called a mapping.</a:t>
            </a:r>
            <a:endParaRPr lang="bg-BG" sz="2000" dirty="0"/>
          </a:p>
        </p:txBody>
      </p:sp>
      <p:pic>
        <p:nvPicPr>
          <p:cNvPr id="4" name="Imagen 1"/>
          <p:cNvPicPr/>
          <p:nvPr/>
        </p:nvPicPr>
        <p:blipFill>
          <a:blip r:embed="rId2" cstate="print"/>
          <a:srcRect/>
          <a:stretch>
            <a:fillRect/>
          </a:stretch>
        </p:blipFill>
        <p:spPr bwMode="auto">
          <a:xfrm>
            <a:off x="2915816" y="3645024"/>
            <a:ext cx="2880320" cy="3024336"/>
          </a:xfrm>
          <a:prstGeom prst="rect">
            <a:avLst/>
          </a:prstGeom>
          <a:noFill/>
          <a:ln w="9525">
            <a:noFill/>
            <a:miter lim="800000"/>
            <a:headEnd/>
            <a:tailEnd/>
          </a:ln>
        </p:spPr>
      </p:pic>
    </p:spTree>
    <p:extLst>
      <p:ext uri="{BB962C8B-B14F-4D97-AF65-F5344CB8AC3E}">
        <p14:creationId xmlns:p14="http://schemas.microsoft.com/office/powerpoint/2010/main" val="3622807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Use of analogies and metaphors </a:t>
            </a:r>
            <a:endParaRPr lang="bg-BG" dirty="0">
              <a:solidFill>
                <a:srgbClr val="002060"/>
              </a:solidFill>
            </a:endParaRPr>
          </a:p>
        </p:txBody>
      </p:sp>
      <p:sp>
        <p:nvSpPr>
          <p:cNvPr id="3" name="Content Placeholder 2"/>
          <p:cNvSpPr>
            <a:spLocks noGrp="1"/>
          </p:cNvSpPr>
          <p:nvPr>
            <p:ph idx="1"/>
          </p:nvPr>
        </p:nvSpPr>
        <p:spPr/>
        <p:txBody>
          <a:bodyPr>
            <a:noAutofit/>
          </a:bodyPr>
          <a:lstStyle/>
          <a:p>
            <a:r>
              <a:rPr lang="en-US" sz="2400" dirty="0" smtClean="0"/>
              <a:t>A </a:t>
            </a:r>
            <a:r>
              <a:rPr lang="en-US" sz="2400" b="1" dirty="0" smtClean="0"/>
              <a:t>metaphor</a:t>
            </a:r>
            <a:r>
              <a:rPr lang="en-US" sz="2400" dirty="0" smtClean="0"/>
              <a:t> is a figure of speech that describes an object or action in a way that isn’t literally true, but helps explain an idea or make a comparison.</a:t>
            </a:r>
          </a:p>
          <a:p>
            <a:r>
              <a:rPr lang="en-US" sz="2400" dirty="0" smtClean="0"/>
              <a:t>A </a:t>
            </a:r>
            <a:r>
              <a:rPr lang="en-US" sz="2400" b="1" dirty="0" smtClean="0"/>
              <a:t>metaphor</a:t>
            </a:r>
            <a:r>
              <a:rPr lang="en-US" sz="2400" dirty="0" smtClean="0"/>
              <a:t> states that one thing </a:t>
            </a:r>
            <a:r>
              <a:rPr lang="en-US" sz="2400" i="1" dirty="0" smtClean="0"/>
              <a:t>is</a:t>
            </a:r>
            <a:r>
              <a:rPr lang="en-US" sz="2400" dirty="0" smtClean="0"/>
              <a:t> another thing</a:t>
            </a:r>
          </a:p>
          <a:p>
            <a:r>
              <a:rPr lang="en-US" sz="2400" dirty="0" smtClean="0"/>
              <a:t>Metaphors are a form of figurative language, which refers to words or expressions that mean something different from their literal definition. </a:t>
            </a:r>
          </a:p>
          <a:p>
            <a:pPr algn="just"/>
            <a:r>
              <a:rPr lang="en-US" sz="2400" dirty="0" smtClean="0"/>
              <a:t>Love is a battlefield.</a:t>
            </a:r>
          </a:p>
          <a:p>
            <a:pPr algn="just"/>
            <a:r>
              <a:rPr lang="en-US" sz="2400" dirty="0" smtClean="0"/>
              <a:t>I am titanium.</a:t>
            </a:r>
          </a:p>
          <a:p>
            <a:pPr algn="just"/>
            <a:r>
              <a:rPr lang="en-US" sz="2400" b="1" dirty="0" smtClean="0"/>
              <a:t>Neurons as trees</a:t>
            </a:r>
            <a:r>
              <a:rPr lang="en-US" sz="2400" dirty="0" smtClean="0"/>
              <a:t> and the </a:t>
            </a:r>
            <a:r>
              <a:rPr lang="en-US" sz="2400" b="1" dirty="0" smtClean="0"/>
              <a:t>brain as a forest</a:t>
            </a:r>
            <a:r>
              <a:rPr lang="en-US" sz="2400" dirty="0" smtClean="0"/>
              <a:t>.</a:t>
            </a:r>
          </a:p>
        </p:txBody>
      </p:sp>
    </p:spTree>
    <p:extLst>
      <p:ext uri="{BB962C8B-B14F-4D97-AF65-F5344CB8AC3E}">
        <p14:creationId xmlns:p14="http://schemas.microsoft.com/office/powerpoint/2010/main" val="363144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4000" dirty="0" smtClean="0">
                <a:solidFill>
                  <a:srgbClr val="0070C0"/>
                </a:solidFill>
              </a:rPr>
              <a:t>Use of models </a:t>
            </a:r>
            <a:endParaRPr lang="bg-BG" sz="4000" dirty="0">
              <a:solidFill>
                <a:srgbClr val="0070C0"/>
              </a:solidFill>
            </a:endParaRPr>
          </a:p>
        </p:txBody>
      </p:sp>
      <p:sp>
        <p:nvSpPr>
          <p:cNvPr id="3" name="Content Placeholder 2"/>
          <p:cNvSpPr>
            <a:spLocks noGrp="1"/>
          </p:cNvSpPr>
          <p:nvPr>
            <p:ph idx="1"/>
          </p:nvPr>
        </p:nvSpPr>
        <p:spPr>
          <a:xfrm>
            <a:off x="539552" y="1196752"/>
            <a:ext cx="8229600" cy="4525963"/>
          </a:xfrm>
        </p:spPr>
        <p:txBody>
          <a:bodyPr>
            <a:noAutofit/>
          </a:bodyPr>
          <a:lstStyle/>
          <a:p>
            <a:r>
              <a:rPr lang="en-US" sz="2000" dirty="0" smtClean="0"/>
              <a:t>The word “model” denotes the interpretation of concepts or relations used in a theory, rule, instruction, or another notion by expressing them by/through well-known, familiar phenomena and natural, conventional relation that creates a conception that is easy to perceive intuitively </a:t>
            </a:r>
            <a:r>
              <a:rPr lang="en-US" sz="2000" dirty="0" smtClean="0">
                <a:sym typeface="Symbol"/>
              </a:rPr>
              <a:t>-</a:t>
            </a:r>
            <a:r>
              <a:rPr lang="en-US" sz="2000" dirty="0" smtClean="0"/>
              <a:t>image. </a:t>
            </a:r>
          </a:p>
          <a:p>
            <a:r>
              <a:rPr lang="en-US" sz="2000" dirty="0" smtClean="0"/>
              <a:t>It may be a drawing, an animation, a scheme and so on. It should be emphasized that models are made by the students, but the teacher act as an organizer and guide of the process of making models.</a:t>
            </a:r>
          </a:p>
          <a:p>
            <a:endParaRPr lang="bg-BG" sz="2000" dirty="0" smtClean="0"/>
          </a:p>
          <a:p>
            <a:r>
              <a:rPr lang="en-US" sz="2000" dirty="0" smtClean="0"/>
              <a:t>The models require an equalization of complicated science systems to a certain process or phenomenon one can observe in everyday life. </a:t>
            </a:r>
          </a:p>
          <a:p>
            <a:r>
              <a:rPr lang="en-US" sz="2000" dirty="0" smtClean="0"/>
              <a:t>With models it becomes possible for a student to build an interrelation between his previously gained knowledge about the world order and the complex information of science just by using the occurring associations.</a:t>
            </a:r>
          </a:p>
          <a:p>
            <a:r>
              <a:rPr lang="en-US" sz="2000" dirty="0" smtClean="0"/>
              <a:t>An association originated in this way and in the framework of the mentioned approach is called a </a:t>
            </a:r>
            <a:r>
              <a:rPr lang="en-US" sz="2000" dirty="0" smtClean="0">
                <a:solidFill>
                  <a:srgbClr val="C00000"/>
                </a:solidFill>
              </a:rPr>
              <a:t>comprehension model. </a:t>
            </a:r>
            <a:endParaRPr lang="bg-BG" sz="2000" dirty="0">
              <a:solidFill>
                <a:srgbClr val="C00000"/>
              </a:solidFill>
            </a:endParaRPr>
          </a:p>
        </p:txBody>
      </p:sp>
    </p:spTree>
    <p:extLst>
      <p:ext uri="{BB962C8B-B14F-4D97-AF65-F5344CB8AC3E}">
        <p14:creationId xmlns:p14="http://schemas.microsoft.com/office/powerpoint/2010/main" val="257163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Use of illustration, explanation and colloquialism</a:t>
            </a:r>
            <a:endParaRPr lang="bg-BG" dirty="0">
              <a:solidFill>
                <a:srgbClr val="002060"/>
              </a:solidFill>
            </a:endParaRPr>
          </a:p>
        </p:txBody>
      </p:sp>
      <p:sp>
        <p:nvSpPr>
          <p:cNvPr id="3" name="Content Placeholder 2"/>
          <p:cNvSpPr>
            <a:spLocks noGrp="1"/>
          </p:cNvSpPr>
          <p:nvPr>
            <p:ph idx="1"/>
          </p:nvPr>
        </p:nvSpPr>
        <p:spPr/>
        <p:txBody>
          <a:bodyPr>
            <a:normAutofit/>
          </a:bodyPr>
          <a:lstStyle/>
          <a:p>
            <a:pPr algn="just"/>
            <a:r>
              <a:rPr lang="en-US" sz="2800" dirty="0" smtClean="0"/>
              <a:t>Together with analogies illustration, explanation and colloquialism are strategies to convey scientific meaning to students in a way they can more easily understand it and relate it to the already existing knowledge they possess.</a:t>
            </a:r>
            <a:endParaRPr lang="bg-BG" sz="2800" dirty="0" smtClean="0"/>
          </a:p>
          <a:p>
            <a:pPr marL="0" indent="0">
              <a:buNone/>
            </a:pPr>
            <a:endParaRPr lang="en-US" dirty="0" smtClean="0"/>
          </a:p>
        </p:txBody>
      </p:sp>
      <p:graphicFrame>
        <p:nvGraphicFramePr>
          <p:cNvPr id="4" name="Table 3"/>
          <p:cNvGraphicFramePr>
            <a:graphicFrameLocks noGrp="1"/>
          </p:cNvGraphicFramePr>
          <p:nvPr/>
        </p:nvGraphicFramePr>
        <p:xfrm>
          <a:off x="755576" y="4149080"/>
          <a:ext cx="7920880" cy="2554208"/>
        </p:xfrm>
        <a:graphic>
          <a:graphicData uri="http://schemas.openxmlformats.org/drawingml/2006/table">
            <a:tbl>
              <a:tblPr/>
              <a:tblGrid>
                <a:gridCol w="3960440"/>
                <a:gridCol w="3960440"/>
              </a:tblGrid>
              <a:tr h="576064">
                <a:tc>
                  <a:txBody>
                    <a:bodyPr/>
                    <a:lstStyle/>
                    <a:p>
                      <a:pPr indent="450215" algn="just">
                        <a:lnSpc>
                          <a:spcPct val="115000"/>
                        </a:lnSpc>
                        <a:spcAft>
                          <a:spcPts val="0"/>
                        </a:spcAft>
                      </a:pPr>
                      <a:r>
                        <a:rPr lang="en-US" sz="2000" b="1" dirty="0">
                          <a:solidFill>
                            <a:srgbClr val="002060"/>
                          </a:solidFill>
                          <a:latin typeface="Arial Narrow"/>
                          <a:ea typeface="SimSun"/>
                          <a:cs typeface="Calibri"/>
                        </a:rPr>
                        <a:t>Illustration</a:t>
                      </a:r>
                      <a:endParaRPr lang="bg-BG" sz="2000" dirty="0">
                        <a:solidFill>
                          <a:srgbClr val="00206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0"/>
                        </a:spcAft>
                      </a:pPr>
                      <a:r>
                        <a:rPr lang="en-US" sz="2000" dirty="0">
                          <a:solidFill>
                            <a:srgbClr val="002060"/>
                          </a:solidFill>
                          <a:latin typeface="Arial Narrow"/>
                          <a:ea typeface="SimSun"/>
                          <a:cs typeface="Calibri"/>
                        </a:rPr>
                        <a:t>Speaker gives several examples to illustrate a concept.</a:t>
                      </a:r>
                      <a:endParaRPr lang="bg-BG" sz="2000" dirty="0">
                        <a:solidFill>
                          <a:srgbClr val="00206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indent="450215" algn="just">
                        <a:lnSpc>
                          <a:spcPct val="115000"/>
                        </a:lnSpc>
                        <a:spcAft>
                          <a:spcPts val="0"/>
                        </a:spcAft>
                      </a:pPr>
                      <a:r>
                        <a:rPr lang="en-US" sz="2000" b="1" dirty="0">
                          <a:solidFill>
                            <a:srgbClr val="002060"/>
                          </a:solidFill>
                          <a:latin typeface="Arial Narrow"/>
                          <a:ea typeface="SimSun"/>
                          <a:cs typeface="Calibri"/>
                        </a:rPr>
                        <a:t>Explanation</a:t>
                      </a:r>
                      <a:endParaRPr lang="bg-BG" sz="2000" dirty="0">
                        <a:solidFill>
                          <a:srgbClr val="00206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0"/>
                        </a:spcAft>
                      </a:pPr>
                      <a:r>
                        <a:rPr lang="en-US" sz="2000" dirty="0">
                          <a:solidFill>
                            <a:srgbClr val="002060"/>
                          </a:solidFill>
                          <a:latin typeface="Arial Narrow"/>
                          <a:ea typeface="SimSun"/>
                          <a:cs typeface="Calibri"/>
                        </a:rPr>
                        <a:t>Attempt by the speaker to define a scientific jargon word he/she uses.</a:t>
                      </a:r>
                      <a:endParaRPr lang="bg-BG" sz="2000" dirty="0">
                        <a:solidFill>
                          <a:srgbClr val="00206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indent="450215" algn="just">
                        <a:lnSpc>
                          <a:spcPct val="115000"/>
                        </a:lnSpc>
                        <a:spcAft>
                          <a:spcPts val="0"/>
                        </a:spcAft>
                      </a:pPr>
                      <a:r>
                        <a:rPr lang="en-US" sz="2000" b="1">
                          <a:solidFill>
                            <a:srgbClr val="002060"/>
                          </a:solidFill>
                          <a:latin typeface="Arial Narrow"/>
                          <a:ea typeface="SimSun"/>
                          <a:cs typeface="Calibri"/>
                        </a:rPr>
                        <a:t>Colloquialism</a:t>
                      </a:r>
                      <a:endParaRPr lang="bg-BG" sz="2000">
                        <a:solidFill>
                          <a:srgbClr val="00206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0"/>
                        </a:spcAft>
                      </a:pPr>
                      <a:r>
                        <a:rPr lang="en-US" sz="2000" dirty="0">
                          <a:solidFill>
                            <a:srgbClr val="002060"/>
                          </a:solidFill>
                          <a:latin typeface="Arial Narrow"/>
                          <a:ea typeface="SimSun"/>
                          <a:cs typeface="Calibri"/>
                        </a:rPr>
                        <a:t>A simplification of a scientific concept in everyday language that does not have a precise scientific meaning. </a:t>
                      </a:r>
                      <a:endParaRPr lang="bg-BG" sz="2000" dirty="0">
                        <a:solidFill>
                          <a:srgbClr val="002060"/>
                        </a:solidFill>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9452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US" sz="3600" dirty="0" smtClean="0">
                <a:solidFill>
                  <a:srgbClr val="002060"/>
                </a:solidFill>
              </a:rPr>
              <a:t>Use of illustration, explanation and colloquialism</a:t>
            </a:r>
            <a:endParaRPr lang="bg-BG" sz="3600" dirty="0">
              <a:solidFill>
                <a:srgbClr val="002060"/>
              </a:solidFill>
            </a:endParaRPr>
          </a:p>
        </p:txBody>
      </p:sp>
      <p:sp>
        <p:nvSpPr>
          <p:cNvPr id="3" name="Content Placeholder 2"/>
          <p:cNvSpPr>
            <a:spLocks noGrp="1"/>
          </p:cNvSpPr>
          <p:nvPr>
            <p:ph idx="1"/>
          </p:nvPr>
        </p:nvSpPr>
        <p:spPr>
          <a:xfrm>
            <a:off x="251520" y="1268760"/>
            <a:ext cx="8568952" cy="5400600"/>
          </a:xfrm>
        </p:spPr>
        <p:txBody>
          <a:bodyPr>
            <a:normAutofit fontScale="40000" lnSpcReduction="20000"/>
          </a:bodyPr>
          <a:lstStyle/>
          <a:p>
            <a:pPr>
              <a:buNone/>
            </a:pPr>
            <a:r>
              <a:rPr lang="en-US" b="1" dirty="0" smtClean="0"/>
              <a:t>	</a:t>
            </a:r>
            <a:r>
              <a:rPr lang="en-US" sz="4000" b="1" dirty="0" smtClean="0">
                <a:solidFill>
                  <a:srgbClr val="00B050"/>
                </a:solidFill>
              </a:rPr>
              <a:t>Illustration</a:t>
            </a:r>
            <a:r>
              <a:rPr lang="en-US" sz="4000" dirty="0" smtClean="0"/>
              <a:t>: Speaker clarifies a discipline-specific science word by giving one or several examples of familiar scenarios that can be compared in terms of scope or scale. Illustrative phrases differ from analogies in that they are direct comparisons and share the same properties of the original phrase – for instance, describing how cold something is by listing other cold objects. Examples include:</a:t>
            </a:r>
            <a:endParaRPr lang="bg-BG" sz="4000" dirty="0" smtClean="0"/>
          </a:p>
          <a:p>
            <a:r>
              <a:rPr lang="bg-BG" sz="4000" dirty="0" smtClean="0"/>
              <a:t>“By tiny I mean </a:t>
            </a:r>
            <a:r>
              <a:rPr lang="bg-BG" sz="4000" b="1" dirty="0" smtClean="0"/>
              <a:t>much smaller than not even a human hair, but less than a thousandth of a human hair</a:t>
            </a:r>
            <a:r>
              <a:rPr lang="bg-BG" sz="4000" dirty="0" smtClean="0"/>
              <a:t>, or even smaller.” </a:t>
            </a:r>
          </a:p>
          <a:p>
            <a:r>
              <a:rPr lang="bg-BG" sz="4000" dirty="0" smtClean="0"/>
              <a:t>“[...] if you were to take </a:t>
            </a:r>
            <a:r>
              <a:rPr lang="bg-BG" sz="4000" b="1" dirty="0" smtClean="0"/>
              <a:t>ten Antarcticas, put them all together, and put them into your freezer, you wouldn’t even be even close to this cold as we go</a:t>
            </a:r>
            <a:r>
              <a:rPr lang="bg-BG" sz="4000" dirty="0" smtClean="0"/>
              <a:t>.”</a:t>
            </a:r>
          </a:p>
          <a:p>
            <a:pPr>
              <a:buNone/>
            </a:pPr>
            <a:r>
              <a:rPr lang="en-US" sz="4000" b="1" dirty="0" smtClean="0"/>
              <a:t>	</a:t>
            </a:r>
          </a:p>
          <a:p>
            <a:pPr>
              <a:buNone/>
            </a:pPr>
            <a:r>
              <a:rPr lang="en-US" sz="4000" b="1" dirty="0" smtClean="0"/>
              <a:t>	</a:t>
            </a:r>
            <a:r>
              <a:rPr lang="en-US" sz="4000" b="1" dirty="0" smtClean="0">
                <a:solidFill>
                  <a:srgbClr val="00B050"/>
                </a:solidFill>
              </a:rPr>
              <a:t>E</a:t>
            </a:r>
            <a:r>
              <a:rPr lang="bg-BG" sz="4000" b="1" dirty="0" smtClean="0">
                <a:solidFill>
                  <a:srgbClr val="00B050"/>
                </a:solidFill>
              </a:rPr>
              <a:t>xplanation</a:t>
            </a:r>
            <a:r>
              <a:rPr lang="bg-BG" sz="4000" dirty="0" smtClean="0"/>
              <a:t>: Speaker attempts to provide a description of the characteristics or mechanisms of a discipline specific concept. The explanation is often given as a definition of the word or phrase. Explanations differ from analogies and illustrations in that they are not explicitly comparative. Examples include:</a:t>
            </a:r>
          </a:p>
          <a:p>
            <a:r>
              <a:rPr lang="bg-BG" sz="4000" dirty="0" smtClean="0"/>
              <a:t>“A vacuum </a:t>
            </a:r>
            <a:r>
              <a:rPr lang="bg-BG" sz="4000" b="1" dirty="0" smtClean="0"/>
              <a:t>is essentially a place that has no air</a:t>
            </a:r>
            <a:r>
              <a:rPr lang="bg-BG" sz="4000" dirty="0" smtClean="0"/>
              <a:t>”</a:t>
            </a:r>
          </a:p>
          <a:p>
            <a:r>
              <a:rPr lang="bg-BG" sz="4000" dirty="0" smtClean="0"/>
              <a:t>“I take molecules, </a:t>
            </a:r>
            <a:r>
              <a:rPr lang="bg-BG" sz="4000" b="1" dirty="0" smtClean="0"/>
              <a:t>which are just</a:t>
            </a:r>
            <a:r>
              <a:rPr lang="bg-BG" sz="4000" dirty="0" smtClean="0"/>
              <a:t> small (...) groups of atoms put together”</a:t>
            </a:r>
          </a:p>
          <a:p>
            <a:endParaRPr lang="en-US" sz="4000" b="1" dirty="0" smtClean="0"/>
          </a:p>
          <a:p>
            <a:pPr>
              <a:buNone/>
            </a:pPr>
            <a:r>
              <a:rPr lang="en-US" sz="4000" b="1" dirty="0" smtClean="0"/>
              <a:t>	</a:t>
            </a:r>
            <a:r>
              <a:rPr lang="en-US" sz="4000" b="1" dirty="0" smtClean="0">
                <a:solidFill>
                  <a:srgbClr val="00B050"/>
                </a:solidFill>
              </a:rPr>
              <a:t>C</a:t>
            </a:r>
            <a:r>
              <a:rPr lang="bg-BG" sz="4000" b="1" dirty="0" smtClean="0">
                <a:solidFill>
                  <a:srgbClr val="00B050"/>
                </a:solidFill>
              </a:rPr>
              <a:t>olloquialism</a:t>
            </a:r>
            <a:r>
              <a:rPr lang="bg-BG" sz="4000" dirty="0" smtClean="0"/>
              <a:t>: Speaker employs informal language to describe a discipline-specific science phrase in place of more precise terminology. Verbs or adjectives that are familiar to the audience are used instead. Examples are:</a:t>
            </a:r>
          </a:p>
          <a:p>
            <a:r>
              <a:rPr lang="bg-BG" sz="4000" dirty="0" smtClean="0"/>
              <a:t>“ [...] that’s really just a big word for saying we </a:t>
            </a:r>
            <a:r>
              <a:rPr lang="bg-BG" sz="4000" b="1" dirty="0" smtClean="0"/>
              <a:t>shoot lasers</a:t>
            </a:r>
            <a:r>
              <a:rPr lang="bg-BG" sz="4000" dirty="0" smtClean="0"/>
              <a:t> at things and see what happens.”</a:t>
            </a:r>
          </a:p>
          <a:p>
            <a:r>
              <a:rPr lang="bg-BG" sz="4000" dirty="0" smtClean="0"/>
              <a:t>“[...] those atoms are going to </a:t>
            </a:r>
            <a:r>
              <a:rPr lang="bg-BG" sz="4000" b="1" dirty="0" smtClean="0"/>
              <a:t>wiggle around</a:t>
            </a:r>
            <a:r>
              <a:rPr lang="bg-BG" sz="4000" dirty="0" smtClean="0"/>
              <a:t> inside that material.”</a:t>
            </a:r>
          </a:p>
          <a:p>
            <a:pPr marL="0" indent="0">
              <a:buNone/>
            </a:pPr>
            <a:endParaRPr lang="en-US" sz="4000" dirty="0" smtClean="0"/>
          </a:p>
        </p:txBody>
      </p:sp>
    </p:spTree>
    <p:extLst>
      <p:ext uri="{BB962C8B-B14F-4D97-AF65-F5344CB8AC3E}">
        <p14:creationId xmlns:p14="http://schemas.microsoft.com/office/powerpoint/2010/main" val="419452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Use of art and drama in science classes</a:t>
            </a:r>
            <a:endParaRPr lang="bg-BG" sz="3600" dirty="0">
              <a:solidFill>
                <a:srgbClr val="002060"/>
              </a:solidFill>
            </a:endParaRPr>
          </a:p>
        </p:txBody>
      </p:sp>
      <p:sp>
        <p:nvSpPr>
          <p:cNvPr id="3" name="Content Placeholder 2"/>
          <p:cNvSpPr>
            <a:spLocks noGrp="1"/>
          </p:cNvSpPr>
          <p:nvPr>
            <p:ph idx="1"/>
          </p:nvPr>
        </p:nvSpPr>
        <p:spPr>
          <a:xfrm>
            <a:off x="251520" y="1340768"/>
            <a:ext cx="8640960" cy="4997152"/>
          </a:xfrm>
        </p:spPr>
        <p:txBody>
          <a:bodyPr>
            <a:normAutofit fontScale="62500" lnSpcReduction="20000"/>
          </a:bodyPr>
          <a:lstStyle/>
          <a:p>
            <a:r>
              <a:rPr lang="bg-BG" sz="3800" dirty="0" smtClean="0"/>
              <a:t>Combining the arts and </a:t>
            </a:r>
            <a:r>
              <a:rPr lang="en-US" sz="3800" dirty="0" smtClean="0"/>
              <a:t>drama </a:t>
            </a:r>
            <a:r>
              <a:rPr lang="bg-BG" sz="3800" dirty="0" smtClean="0"/>
              <a:t>standard curricula together can create a richer and more lasting learning experience for students who believe that learning science is boring in classes. </a:t>
            </a:r>
            <a:endParaRPr lang="en-US" sz="3800" dirty="0" smtClean="0"/>
          </a:p>
          <a:p>
            <a:r>
              <a:rPr lang="bg-BG" sz="3800" dirty="0" smtClean="0"/>
              <a:t>Drama and arts on their own are an educational area developing and training a child and at the same times an effective method developing creativity. </a:t>
            </a:r>
            <a:endParaRPr lang="en-US" sz="3800" dirty="0" smtClean="0"/>
          </a:p>
          <a:p>
            <a:r>
              <a:rPr lang="bg-BG" sz="3800" dirty="0" smtClean="0"/>
              <a:t>The main goal of implementing arts in science education is to give students the opportunity to express their thoughts and feelings in the context of their different cultures and background also to understand science through the lens of their creative activity in arts. </a:t>
            </a:r>
            <a:endParaRPr lang="en-US" sz="3800" dirty="0" smtClean="0"/>
          </a:p>
          <a:p>
            <a:r>
              <a:rPr lang="bg-BG" sz="3800" dirty="0" smtClean="0"/>
              <a:t>Arts and drama require the active participation of the students and thus help them to transform the conceptual information offered by the science lesson to personal experience and thus remember it more easily. </a:t>
            </a:r>
            <a:r>
              <a:rPr lang="en-US" sz="3800" dirty="0" smtClean="0"/>
              <a:t>Examples of art and drama activities and how to be implemented in class are given in point 3 below. </a:t>
            </a:r>
            <a:endParaRPr lang="bg-BG" sz="3800" dirty="0" smtClean="0"/>
          </a:p>
          <a:p>
            <a:endParaRPr lang="bg-BG" dirty="0"/>
          </a:p>
        </p:txBody>
      </p:sp>
    </p:spTree>
    <p:extLst>
      <p:ext uri="{BB962C8B-B14F-4D97-AF65-F5344CB8AC3E}">
        <p14:creationId xmlns:p14="http://schemas.microsoft.com/office/powerpoint/2010/main" val="2453695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a:lnSpc>
                <a:spcPct val="115000"/>
              </a:lnSpc>
              <a:spcAft>
                <a:spcPts val="0"/>
              </a:spcAft>
            </a:pPr>
            <a:r>
              <a:rPr lang="en-US" sz="2800" dirty="0" smtClean="0">
                <a:solidFill>
                  <a:srgbClr val="002060"/>
                </a:solidFill>
              </a:rPr>
              <a:t>Use of science concept maps</a:t>
            </a:r>
            <a:endParaRPr lang="bg-BG" sz="2800" dirty="0">
              <a:solidFill>
                <a:srgbClr val="002060"/>
              </a:solidFill>
            </a:endParaRPr>
          </a:p>
        </p:txBody>
      </p:sp>
      <p:sp>
        <p:nvSpPr>
          <p:cNvPr id="3" name="Content Placeholder 2"/>
          <p:cNvSpPr>
            <a:spLocks noGrp="1"/>
          </p:cNvSpPr>
          <p:nvPr>
            <p:ph idx="1"/>
          </p:nvPr>
        </p:nvSpPr>
        <p:spPr>
          <a:xfrm>
            <a:off x="457200" y="1124744"/>
            <a:ext cx="8229600" cy="5544616"/>
          </a:xfrm>
        </p:spPr>
        <p:txBody>
          <a:bodyPr>
            <a:normAutofit fontScale="32500" lnSpcReduction="20000"/>
          </a:bodyPr>
          <a:lstStyle/>
          <a:p>
            <a:r>
              <a:rPr lang="bg-BG" sz="6200" dirty="0" smtClean="0"/>
              <a:t>A concept map is a graphical representation of the relationship among terms. </a:t>
            </a:r>
          </a:p>
          <a:p>
            <a:r>
              <a:rPr lang="bg-BG" sz="6200" dirty="0" smtClean="0"/>
              <a:t>As students are introduced to new science concepts, they embark on a cognitive process of constructing meaning and making sense by consciously or subconsciously integrating these new ideas with their existing knowledge. </a:t>
            </a:r>
            <a:endParaRPr lang="en-US" sz="6200" dirty="0" smtClean="0"/>
          </a:p>
          <a:p>
            <a:r>
              <a:rPr lang="bg-BG" sz="6200" dirty="0" smtClean="0"/>
              <a:t>Concept maps provide a unique graphical view of how students organize, connect, and synthesize information. As a result, concept mapping offers benefits to both students and teachers. Concept maps give students an opportunity to: </a:t>
            </a:r>
          </a:p>
          <a:p>
            <a:pPr lvl="1"/>
            <a:r>
              <a:rPr lang="bg-BG" sz="6200" dirty="0" smtClean="0"/>
              <a:t>think about the connections between the science terms being learned</a:t>
            </a:r>
          </a:p>
          <a:p>
            <a:pPr lvl="1"/>
            <a:r>
              <a:rPr lang="bg-BG" sz="6200" dirty="0" smtClean="0"/>
              <a:t>organize their thoughts and visualize the relationships between key concepts in a systematic way</a:t>
            </a:r>
          </a:p>
          <a:p>
            <a:pPr lvl="1"/>
            <a:r>
              <a:rPr lang="bg-BG" sz="6200" dirty="0" smtClean="0"/>
              <a:t>reflect on their understanding. </a:t>
            </a:r>
          </a:p>
          <a:p>
            <a:r>
              <a:rPr lang="en-US" sz="6200" dirty="0" smtClean="0"/>
              <a:t>Usually concept maps are defined into two main groups:</a:t>
            </a:r>
            <a:endParaRPr lang="bg-BG" sz="6200" dirty="0" smtClean="0"/>
          </a:p>
          <a:p>
            <a:pPr lvl="1"/>
            <a:r>
              <a:rPr lang="bg-BG" sz="6200" dirty="0" smtClean="0"/>
              <a:t>hierarchical – represent information in descending order of importance</a:t>
            </a:r>
          </a:p>
          <a:p>
            <a:pPr lvl="1"/>
            <a:r>
              <a:rPr lang="bg-BG" sz="6200" dirty="0" smtClean="0"/>
              <a:t>non-hierarchical – represent information in cluster or network pattern.  </a:t>
            </a:r>
          </a:p>
          <a:p>
            <a:pPr>
              <a:buNone/>
            </a:pPr>
            <a:r>
              <a:rPr lang="en-US" sz="6200" dirty="0" smtClean="0"/>
              <a:t> </a:t>
            </a:r>
            <a:endParaRPr lang="bg-BG" sz="6200" dirty="0" smtClean="0"/>
          </a:p>
          <a:p>
            <a:endParaRPr lang="en-US" dirty="0" smtClean="0"/>
          </a:p>
          <a:p>
            <a:endParaRPr lang="en-US" dirty="0" smtClean="0"/>
          </a:p>
          <a:p>
            <a:endParaRPr lang="en-US" dirty="0" smtClean="0"/>
          </a:p>
          <a:p>
            <a:endParaRPr lang="bg-BG" dirty="0"/>
          </a:p>
        </p:txBody>
      </p:sp>
    </p:spTree>
    <p:extLst>
      <p:ext uri="{BB962C8B-B14F-4D97-AF65-F5344CB8AC3E}">
        <p14:creationId xmlns:p14="http://schemas.microsoft.com/office/powerpoint/2010/main" val="2519847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TotalTime>
  <Words>947</Words>
  <Application>Microsoft Office PowerPoint</Application>
  <PresentationFormat>On-screen Show (4:3)</PresentationFormat>
  <Paragraphs>84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GOSCIENCE TRAINING: ENHANCING COMPREHENSION IN SCIENCE EDUCATION    </vt:lpstr>
      <vt:lpstr>Use of analogies and metaphors </vt:lpstr>
      <vt:lpstr>Use of analogies and metaphors </vt:lpstr>
      <vt:lpstr>Use of analogies and metaphors </vt:lpstr>
      <vt:lpstr>Use of models </vt:lpstr>
      <vt:lpstr>Use of illustration, explanation and colloquialism</vt:lpstr>
      <vt:lpstr>Use of illustration, explanation and colloquialism</vt:lpstr>
      <vt:lpstr>Use of art and drama in science classes</vt:lpstr>
      <vt:lpstr>Use of science concept maps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67</cp:revision>
  <dcterms:created xsi:type="dcterms:W3CDTF">2017-12-12T08:54:23Z</dcterms:created>
  <dcterms:modified xsi:type="dcterms:W3CDTF">2018-10-22T14:06:33Z</dcterms:modified>
</cp:coreProperties>
</file>